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19"/>
  </p:notesMasterIdLst>
  <p:sldIdLst>
    <p:sldId id="256" r:id="rId3"/>
    <p:sldId id="280" r:id="rId4"/>
    <p:sldId id="285" r:id="rId5"/>
    <p:sldId id="264" r:id="rId6"/>
    <p:sldId id="281" r:id="rId7"/>
    <p:sldId id="283" r:id="rId8"/>
    <p:sldId id="282" r:id="rId9"/>
    <p:sldId id="266" r:id="rId10"/>
    <p:sldId id="267" r:id="rId11"/>
    <p:sldId id="268" r:id="rId12"/>
    <p:sldId id="269" r:id="rId13"/>
    <p:sldId id="270" r:id="rId14"/>
    <p:sldId id="290" r:id="rId15"/>
    <p:sldId id="287" r:id="rId16"/>
    <p:sldId id="289" r:id="rId17"/>
    <p:sldId id="272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1D0E"/>
    <a:srgbClr val="F5E0E3"/>
    <a:srgbClr val="CDE0E3"/>
    <a:srgbClr val="BBE0E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8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0A2B886-12AB-401F-8345-57243A666605}" type="datetimeFigureOut">
              <a:rPr lang="ru-RU"/>
              <a:pPr>
                <a:defRPr/>
              </a:pPr>
              <a:t>27.03.2011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BE6A13C-770A-4CCA-BEC5-F3D9529807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79C12515-AFCC-46B6-B651-D702DAC4FCAE}" type="slidenum">
              <a:rPr lang="ru-RU" smtClean="0">
                <a:latin typeface="Arial" pitchFamily="34" charset="0"/>
              </a:rPr>
              <a:pPr>
                <a:defRPr/>
              </a:pPr>
              <a:t>1</a:t>
            </a:fld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72E8AD-6FC8-4602-9684-75B493CC21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D53D1D-28BF-4186-8B04-29753199C3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0F3E90-2545-47F8-8F0C-43850C4E9E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B4720A-1AC3-4237-B866-B5789FC3C7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73365-9065-4B17-81DA-F3E0276EE3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01F78B-CC21-4CF0-BA48-504BE76E02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86DAF7-E253-4544-837C-9A4E1C3B37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83C22D-B9B9-4A46-934B-CF9D7FE2C5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7A2F27-CA4A-4CA4-8606-6E37504454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1F87BC-B385-4FB4-B47D-7CBDADA54B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B6DFCA-1A47-41CF-8868-68356FE198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14EECD8-D9E8-4327-95FC-DBBE102F19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51050" y="4508500"/>
            <a:ext cx="5684838" cy="1081088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Антропогенез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765175"/>
            <a:ext cx="6400800" cy="3671888"/>
          </a:xfrm>
        </p:spPr>
        <p:txBody>
          <a:bodyPr/>
          <a:lstStyle/>
          <a:p>
            <a:pPr eaLnBrk="1" hangingPunct="1"/>
            <a:r>
              <a:rPr lang="ru-RU" sz="5400" b="1" i="1" smtClean="0">
                <a:sym typeface="Wingdings 2" pitchFamily="18" charset="2"/>
              </a:rPr>
              <a:t>Доказательства происхождения человека</a:t>
            </a:r>
          </a:p>
          <a:p>
            <a:pPr eaLnBrk="1" hangingPunct="1"/>
            <a:r>
              <a:rPr lang="ru-RU" sz="5400" b="1" i="1" smtClean="0">
                <a:sym typeface="Wingdings 2" pitchFamily="18" charset="2"/>
              </a:rPr>
              <a:t>от животных</a:t>
            </a:r>
            <a:endParaRPr lang="ru-RU" sz="5400" smtClean="0"/>
          </a:p>
        </p:txBody>
      </p:sp>
      <p:pic>
        <p:nvPicPr>
          <p:cNvPr id="2052" name="Picture 5" descr="73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-214313" y="3286125"/>
            <a:ext cx="2438401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6334780"/>
            <a:ext cx="31454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rgbClr val="FFC000"/>
                </a:solidFill>
              </a:rPr>
              <a:t>Лошкарева В.И., учитель биологии </a:t>
            </a:r>
          </a:p>
          <a:p>
            <a:r>
              <a:rPr lang="ru-RU" sz="1400" dirty="0" smtClean="0">
                <a:solidFill>
                  <a:srgbClr val="FFC000"/>
                </a:solidFill>
              </a:rPr>
              <a:t>МОУ «Школа №44» г.Полысаево</a:t>
            </a:r>
            <a:endParaRPr lang="ru-RU" sz="14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013" y="0"/>
            <a:ext cx="8243887" cy="1316038"/>
          </a:xfrm>
        </p:spPr>
        <p:txBody>
          <a:bodyPr/>
          <a:lstStyle/>
          <a:p>
            <a:pPr eaLnBrk="1" hangingPunct="1">
              <a:defRPr/>
            </a:pPr>
            <a:r>
              <a:rPr lang="ru-RU" sz="35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Сравнительно-анатомические</a:t>
            </a:r>
            <a:br>
              <a:rPr lang="ru-RU" sz="35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5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доказательства</a:t>
            </a:r>
          </a:p>
        </p:txBody>
      </p:sp>
      <p:pic>
        <p:nvPicPr>
          <p:cNvPr id="13315" name="Picture 3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3213100"/>
            <a:ext cx="8396287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611188" y="1125538"/>
            <a:ext cx="8208962" cy="196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2C1D0E"/>
                </a:solidFill>
              </a:rPr>
              <a:t>Рудименты </a:t>
            </a:r>
            <a:r>
              <a:rPr lang="ru-RU" b="1" i="1">
                <a:solidFill>
                  <a:srgbClr val="2C1D0E"/>
                </a:solidFill>
              </a:rPr>
              <a:t>(</a:t>
            </a:r>
            <a:r>
              <a:rPr lang="en-US" b="1" i="1">
                <a:solidFill>
                  <a:srgbClr val="2C1D0E"/>
                </a:solidFill>
              </a:rPr>
              <a:t>rudimentum – </a:t>
            </a:r>
            <a:r>
              <a:rPr lang="ru-RU" b="1" i="1">
                <a:solidFill>
                  <a:srgbClr val="2C1D0E"/>
                </a:solidFill>
              </a:rPr>
              <a:t>зачаток, первооснова) </a:t>
            </a:r>
            <a:r>
              <a:rPr lang="ru-RU" sz="3000" b="1" i="1">
                <a:solidFill>
                  <a:srgbClr val="2C1D0E"/>
                </a:solidFill>
              </a:rPr>
              <a:t>органы, которые закладываются в ходе эмбрионального развития, остаются у взрослых форм в недоразвитом виде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3" y="333375"/>
            <a:ext cx="8243887" cy="1316038"/>
          </a:xfrm>
        </p:spPr>
        <p:txBody>
          <a:bodyPr/>
          <a:lstStyle/>
          <a:p>
            <a:pPr eaLnBrk="1" hangingPunct="1">
              <a:defRPr/>
            </a:pPr>
            <a:r>
              <a:rPr lang="ru-RU" sz="35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Сравнительно-анатомические</a:t>
            </a:r>
            <a:br>
              <a:rPr lang="ru-RU" sz="35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5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доказательства</a:t>
            </a:r>
          </a:p>
        </p:txBody>
      </p:sp>
      <p:sp>
        <p:nvSpPr>
          <p:cNvPr id="14339" name="Text Box 6"/>
          <p:cNvSpPr txBox="1">
            <a:spLocks noChangeArrowheads="1"/>
          </p:cNvSpPr>
          <p:nvPr/>
        </p:nvSpPr>
        <p:spPr bwMode="auto">
          <a:xfrm>
            <a:off x="900113" y="1628775"/>
            <a:ext cx="8243887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2C1D0E"/>
                </a:solidFill>
              </a:rPr>
              <a:t>Атавизмы</a:t>
            </a:r>
            <a:r>
              <a:rPr lang="ru-RU" sz="3600" b="1">
                <a:solidFill>
                  <a:srgbClr val="2C1D0E"/>
                </a:solidFill>
              </a:rPr>
              <a:t> </a:t>
            </a:r>
            <a:r>
              <a:rPr lang="ru-RU" b="1" i="1">
                <a:solidFill>
                  <a:srgbClr val="2C1D0E"/>
                </a:solidFill>
              </a:rPr>
              <a:t>(</a:t>
            </a:r>
            <a:r>
              <a:rPr lang="en-US" b="1" i="1">
                <a:solidFill>
                  <a:srgbClr val="2C1D0E"/>
                </a:solidFill>
              </a:rPr>
              <a:t>atavus - </a:t>
            </a:r>
            <a:r>
              <a:rPr lang="ru-RU" b="1" i="1">
                <a:solidFill>
                  <a:srgbClr val="2C1D0E"/>
                </a:solidFill>
              </a:rPr>
              <a:t>предок) </a:t>
            </a:r>
            <a:r>
              <a:rPr lang="ru-RU" sz="3200" b="1" i="1">
                <a:solidFill>
                  <a:srgbClr val="2C1D0E"/>
                </a:solidFill>
              </a:rPr>
              <a:t>появление у отдельных организмов данного вида признаков, которые существовали у предков,</a:t>
            </a:r>
            <a:r>
              <a:rPr lang="ru-RU" b="1" i="1">
                <a:solidFill>
                  <a:srgbClr val="2C1D0E"/>
                </a:solidFill>
              </a:rPr>
              <a:t> </a:t>
            </a:r>
            <a:r>
              <a:rPr lang="ru-RU" sz="3200" b="1" i="1">
                <a:solidFill>
                  <a:srgbClr val="2C1D0E"/>
                </a:solidFill>
              </a:rPr>
              <a:t>но утрачены</a:t>
            </a:r>
            <a:endParaRPr lang="ru-RU" sz="3200" b="1">
              <a:solidFill>
                <a:srgbClr val="2C1D0E"/>
              </a:solidFill>
            </a:endParaRPr>
          </a:p>
        </p:txBody>
      </p:sp>
      <p:pic>
        <p:nvPicPr>
          <p:cNvPr id="14340" name="Picture 7" descr="18d1dfda95c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76093"/>
          <a:stretch>
            <a:fillRect/>
          </a:stretch>
        </p:blipFill>
        <p:spPr bwMode="auto">
          <a:xfrm>
            <a:off x="1428750" y="3789363"/>
            <a:ext cx="5951538" cy="2887662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4341" name="Picture 5" descr="H:\Эволюция человека\vlo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50" y="3786188"/>
            <a:ext cx="244792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619250" y="333375"/>
            <a:ext cx="6913563" cy="1316038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4600" b="1" i="1" smtClean="0">
                <a:solidFill>
                  <a:srgbClr val="2C1D0E"/>
                </a:solidFill>
                <a:latin typeface="Georgia" pitchFamily="18" charset="0"/>
              </a:rPr>
              <a:t>Эмбриологические</a:t>
            </a:r>
            <a:br>
              <a:rPr lang="ru-RU" sz="4600" b="1" i="1" smtClean="0">
                <a:solidFill>
                  <a:srgbClr val="2C1D0E"/>
                </a:solidFill>
                <a:latin typeface="Georgia" pitchFamily="18" charset="0"/>
              </a:rPr>
            </a:br>
            <a:r>
              <a:rPr lang="ru-RU" sz="4600" b="1" i="1" smtClean="0">
                <a:solidFill>
                  <a:srgbClr val="2C1D0E"/>
                </a:solidFill>
                <a:latin typeface="Georgia" pitchFamily="18" charset="0"/>
              </a:rPr>
              <a:t>доказательства</a:t>
            </a:r>
          </a:p>
        </p:txBody>
      </p:sp>
      <p:pic>
        <p:nvPicPr>
          <p:cNvPr id="52229" name="Picture 5" descr="image00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b="5479"/>
          <a:stretch>
            <a:fillRect/>
          </a:stretch>
        </p:blipFill>
        <p:spPr bwMode="auto">
          <a:xfrm>
            <a:off x="755576" y="1196752"/>
            <a:ext cx="7488832" cy="4968552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331913" y="6165850"/>
            <a:ext cx="1079500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2C1D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+mn-cs"/>
              </a:rPr>
              <a:t>рыбы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051050" y="6488113"/>
            <a:ext cx="187325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2C1D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+mn-cs"/>
              </a:rPr>
              <a:t>земноводные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59113" y="6092825"/>
            <a:ext cx="2376487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2C1D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+mn-cs"/>
              </a:rPr>
              <a:t>пресмыкающиеся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859338" y="6488113"/>
            <a:ext cx="2233612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2C1D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+mn-cs"/>
              </a:rPr>
              <a:t>млекопитающие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732588" y="6165850"/>
            <a:ext cx="1439862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2C1D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+mn-cs"/>
              </a:rPr>
              <a:t>человек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2"/>
          <p:cNvSpPr>
            <a:spLocks noChangeArrowheads="1"/>
          </p:cNvSpPr>
          <p:nvPr/>
        </p:nvSpPr>
        <p:spPr bwMode="auto">
          <a:xfrm>
            <a:off x="357158" y="476250"/>
            <a:ext cx="8501122" cy="1223963"/>
          </a:xfrm>
          <a:prstGeom prst="roundRect">
            <a:avLst>
              <a:gd name="adj" fmla="val 50000"/>
            </a:avLst>
          </a:prstGeom>
          <a:solidFill>
            <a:schemeClr val="accent1">
              <a:alpha val="89803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 dirty="0" smtClean="0"/>
              <a:t>Движущие силы антропогенеза </a:t>
            </a:r>
            <a:endParaRPr lang="ru-RU" sz="4000" b="1" dirty="0">
              <a:solidFill>
                <a:srgbClr val="2C1D0E"/>
              </a:solidFill>
            </a:endParaRPr>
          </a:p>
        </p:txBody>
      </p:sp>
      <p:sp>
        <p:nvSpPr>
          <p:cNvPr id="16387" name="AutoShape 3"/>
          <p:cNvSpPr>
            <a:spLocks noChangeArrowheads="1"/>
          </p:cNvSpPr>
          <p:nvPr/>
        </p:nvSpPr>
        <p:spPr bwMode="auto">
          <a:xfrm>
            <a:off x="571472" y="4286256"/>
            <a:ext cx="3600450" cy="1439863"/>
          </a:xfrm>
          <a:prstGeom prst="roundRect">
            <a:avLst>
              <a:gd name="adj" fmla="val 16667"/>
            </a:avLst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i="1" dirty="0" smtClean="0">
                <a:latin typeface="Georgia" pitchFamily="18" charset="0"/>
              </a:rPr>
              <a:t>биологические</a:t>
            </a:r>
            <a:endParaRPr lang="ru-RU" sz="3200" b="1" i="1" dirty="0">
              <a:latin typeface="Georgia" pitchFamily="18" charset="0"/>
            </a:endParaRPr>
          </a:p>
        </p:txBody>
      </p:sp>
      <p:sp>
        <p:nvSpPr>
          <p:cNvPr id="16388" name="AutoShape 5"/>
          <p:cNvSpPr>
            <a:spLocks noChangeArrowheads="1"/>
          </p:cNvSpPr>
          <p:nvPr/>
        </p:nvSpPr>
        <p:spPr bwMode="auto">
          <a:xfrm>
            <a:off x="5214942" y="4286256"/>
            <a:ext cx="3600450" cy="1439863"/>
          </a:xfrm>
          <a:prstGeom prst="roundRect">
            <a:avLst>
              <a:gd name="adj" fmla="val 16667"/>
            </a:avLst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i="1" dirty="0" smtClean="0">
                <a:latin typeface="Georgia" pitchFamily="18" charset="0"/>
              </a:rPr>
              <a:t>социальные</a:t>
            </a:r>
            <a:endParaRPr lang="ru-RU" sz="3200" b="1" i="1" dirty="0">
              <a:latin typeface="Georgia" pitchFamily="18" charset="0"/>
            </a:endParaRPr>
          </a:p>
        </p:txBody>
      </p:sp>
      <p:sp>
        <p:nvSpPr>
          <p:cNvPr id="16389" name="Line 7"/>
          <p:cNvSpPr>
            <a:spLocks noChangeShapeType="1"/>
          </p:cNvSpPr>
          <p:nvPr/>
        </p:nvSpPr>
        <p:spPr bwMode="auto">
          <a:xfrm flipH="1">
            <a:off x="2214546" y="1700213"/>
            <a:ext cx="1563704" cy="2657481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lg"/>
          </a:ln>
        </p:spPr>
        <p:txBody>
          <a:bodyPr/>
          <a:lstStyle/>
          <a:p>
            <a:endParaRPr lang="ru-RU"/>
          </a:p>
        </p:txBody>
      </p:sp>
      <p:sp>
        <p:nvSpPr>
          <p:cNvPr id="16390" name="Line 8"/>
          <p:cNvSpPr>
            <a:spLocks noChangeShapeType="1"/>
          </p:cNvSpPr>
          <p:nvPr/>
        </p:nvSpPr>
        <p:spPr bwMode="auto">
          <a:xfrm>
            <a:off x="6011863" y="1700213"/>
            <a:ext cx="1060467" cy="2657481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lg"/>
          </a:ln>
        </p:spPr>
        <p:txBody>
          <a:bodyPr/>
          <a:lstStyle/>
          <a:p>
            <a:endParaRPr lang="ru-RU"/>
          </a:p>
        </p:txBody>
      </p:sp>
      <p:pic>
        <p:nvPicPr>
          <p:cNvPr id="53257" name="Picture 9" descr="32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6F5E1"/>
              </a:clrFrom>
              <a:clrTo>
                <a:srgbClr val="F6F5E1">
                  <a:alpha val="0"/>
                </a:srgbClr>
              </a:clrTo>
            </a:clrChange>
            <a:lum bright="6000" contrast="-6000"/>
          </a:blip>
          <a:srcRect/>
          <a:stretch>
            <a:fillRect/>
          </a:stretch>
        </p:blipFill>
        <p:spPr bwMode="auto">
          <a:xfrm>
            <a:off x="857224" y="1785926"/>
            <a:ext cx="7556500" cy="2376488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357158" y="5643578"/>
            <a:ext cx="39290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ru-RU" dirty="0" smtClean="0">
                <a:solidFill>
                  <a:schemeClr val="bg1"/>
                </a:solidFill>
                <a:latin typeface="Monotype Corsiva" pitchFamily="66" charset="0"/>
              </a:rPr>
              <a:t>Сущность (тело)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ru-RU" dirty="0" smtClean="0">
                <a:solidFill>
                  <a:schemeClr val="bg1"/>
                </a:solidFill>
                <a:latin typeface="Monotype Corsiva" pitchFamily="66" charset="0"/>
              </a:rPr>
              <a:t>развивается под влиянием генетической программы, передающейся по наследству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143504" y="5657671"/>
            <a:ext cx="40004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ru-RU" dirty="0" smtClean="0">
                <a:solidFill>
                  <a:schemeClr val="bg1"/>
                </a:solidFill>
                <a:latin typeface="Monotype Corsiva" pitchFamily="66" charset="0"/>
              </a:rPr>
              <a:t>Сущность (психика, душа)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ru-RU" dirty="0" smtClean="0">
                <a:solidFill>
                  <a:schemeClr val="bg1"/>
                </a:solidFill>
                <a:latin typeface="Monotype Corsiva" pitchFamily="66" charset="0"/>
              </a:rPr>
              <a:t>развивается под влиянием среды и общества в которых человек живет</a:t>
            </a:r>
            <a:endParaRPr lang="ru-RU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6334780"/>
            <a:ext cx="40004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FFC000"/>
                </a:solidFill>
              </a:rPr>
              <a:t>Лошкарева В.И., учитель биологии </a:t>
            </a:r>
          </a:p>
          <a:p>
            <a:r>
              <a:rPr lang="ru-RU" sz="1400" dirty="0" smtClean="0">
                <a:solidFill>
                  <a:srgbClr val="FFC000"/>
                </a:solidFill>
              </a:rPr>
              <a:t>МОУ «Школа №44» г.Полысаево</a:t>
            </a:r>
            <a:endParaRPr lang="ru-RU" sz="14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500063" y="285750"/>
            <a:ext cx="8229600" cy="1143000"/>
          </a:xfrm>
        </p:spPr>
        <p:txBody>
          <a:bodyPr/>
          <a:lstStyle/>
          <a:p>
            <a:r>
              <a:rPr lang="ru-RU" b="1" smtClean="0"/>
              <a:t>Распределите качества:</a:t>
            </a:r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1643063" y="3429000"/>
            <a:ext cx="7500937" cy="3214688"/>
          </a:xfrm>
        </p:spPr>
        <p:txBody>
          <a:bodyPr/>
          <a:lstStyle/>
          <a:p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рост, воспитанность, объем мозга, чувство долга, способность к творчеству, объем грудной клетки, цвет глаз, умение общаться и жить в коллективе, строение кисти руки, цвет кожи, образованность, вес, способность уважать других людей.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28625" y="1500188"/>
          <a:ext cx="8501122" cy="1285884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4250561"/>
                <a:gridCol w="4250561"/>
              </a:tblGrid>
              <a:tr h="714380">
                <a:tc gridSpan="2">
                  <a:txBody>
                    <a:bodyPr/>
                    <a:lstStyle/>
                    <a:p>
                      <a:pPr algn="ctr"/>
                      <a:r>
                        <a:rPr lang="ru-RU" sz="2800" b="0" i="1" dirty="0" smtClean="0"/>
                        <a:t>Движущие силы антропогенеза </a:t>
                      </a:r>
                      <a:endParaRPr lang="ru-RU" sz="2800" b="0" i="1" dirty="0">
                        <a:solidFill>
                          <a:srgbClr val="2C1D0E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2600" i="1" dirty="0" smtClean="0"/>
                        <a:t>Биологические факторы</a:t>
                      </a:r>
                      <a:endParaRPr lang="ru-RU" sz="26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i="1" dirty="0" smtClean="0"/>
                        <a:t>Социальные факторы</a:t>
                      </a:r>
                      <a:endParaRPr lang="ru-RU" sz="2600" i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0" y="6334780"/>
            <a:ext cx="40004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FFC000"/>
                </a:solidFill>
              </a:rPr>
              <a:t>Лошкарева В.И., учитель биологии </a:t>
            </a:r>
          </a:p>
          <a:p>
            <a:r>
              <a:rPr lang="ru-RU" sz="1400" dirty="0" smtClean="0">
                <a:solidFill>
                  <a:srgbClr val="FFC000"/>
                </a:solidFill>
              </a:rPr>
              <a:t>МОУ «Школа №44» г.Полысаево</a:t>
            </a:r>
            <a:endParaRPr lang="ru-RU" sz="14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0694" y="274638"/>
            <a:ext cx="3186106" cy="4511684"/>
          </a:xfrm>
        </p:spPr>
        <p:txBody>
          <a:bodyPr/>
          <a:lstStyle/>
          <a:p>
            <a:r>
              <a:rPr lang="ru-RU" dirty="0" smtClean="0"/>
              <a:t>К 271 веку скелет человека будет выглядеть так </a:t>
            </a:r>
            <a:endParaRPr lang="ru-RU" dirty="0"/>
          </a:p>
        </p:txBody>
      </p:sp>
      <p:pic>
        <p:nvPicPr>
          <p:cNvPr id="4" name="Picture 2" descr="H:\Эволюция человека\сканирование000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0"/>
            <a:ext cx="5214974" cy="6500859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0" y="6334780"/>
            <a:ext cx="40004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FFC000"/>
                </a:solidFill>
              </a:rPr>
              <a:t>Лошкарева В.И., учитель биологии </a:t>
            </a:r>
          </a:p>
          <a:p>
            <a:r>
              <a:rPr lang="ru-RU" sz="1400" dirty="0" smtClean="0">
                <a:solidFill>
                  <a:srgbClr val="FFC000"/>
                </a:solidFill>
              </a:rPr>
              <a:t>МОУ «Школа №44» г.Полысаево</a:t>
            </a:r>
            <a:endParaRPr lang="ru-RU" sz="14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071563" y="0"/>
            <a:ext cx="6750050" cy="1143000"/>
          </a:xfrm>
        </p:spPr>
        <p:txBody>
          <a:bodyPr/>
          <a:lstStyle/>
          <a:p>
            <a:pPr eaLnBrk="1" hangingPunct="1"/>
            <a:r>
              <a:rPr lang="ru-RU" sz="4800" b="1" i="1" smtClean="0">
                <a:solidFill>
                  <a:srgbClr val="2C1D0E"/>
                </a:solidFill>
                <a:latin typeface="Georgia" pitchFamily="18" charset="0"/>
              </a:rPr>
              <a:t>Домашнее задание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88" y="928688"/>
            <a:ext cx="8786812" cy="5000625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b="1" smtClean="0">
                <a:cs typeface="Times New Roman" pitchFamily="18" charset="0"/>
              </a:rPr>
              <a:t>§</a:t>
            </a:r>
            <a:r>
              <a:rPr lang="ru-RU" smtClean="0">
                <a:cs typeface="Times New Roman" pitchFamily="18" charset="0"/>
              </a:rPr>
              <a:t> 44 – учить,</a:t>
            </a:r>
          </a:p>
          <a:p>
            <a:pPr marL="0" indent="0" eaLnBrk="1" hangingPunct="1">
              <a:buFontTx/>
              <a:buNone/>
            </a:pPr>
            <a:r>
              <a:rPr lang="ru-RU" smtClean="0">
                <a:cs typeface="Times New Roman" pitchFamily="18" charset="0"/>
              </a:rPr>
              <a:t>подготовить сообщения по темам: </a:t>
            </a:r>
          </a:p>
          <a:p>
            <a:pPr marL="0" indent="0" eaLnBrk="1" hangingPunct="1">
              <a:buFontTx/>
              <a:buNone/>
            </a:pPr>
            <a:r>
              <a:rPr lang="ru-RU" smtClean="0">
                <a:cs typeface="Times New Roman" pitchFamily="18" charset="0"/>
              </a:rPr>
              <a:t>1. Предшественники человека (дриопитеки, рамапитеки, австралопитеки).</a:t>
            </a:r>
          </a:p>
          <a:p>
            <a:pPr marL="0" indent="0" eaLnBrk="1" hangingPunct="1">
              <a:buFontTx/>
              <a:buNone/>
            </a:pPr>
            <a:r>
              <a:rPr lang="ru-RU" smtClean="0">
                <a:cs typeface="Times New Roman" pitchFamily="18" charset="0"/>
              </a:rPr>
              <a:t>2. Древнейшие люди (питекантропы, синантропы, гейдельбергский человек).</a:t>
            </a:r>
          </a:p>
          <a:p>
            <a:pPr marL="0" indent="0" eaLnBrk="1" hangingPunct="1">
              <a:buFontTx/>
              <a:buNone/>
            </a:pPr>
            <a:r>
              <a:rPr lang="ru-RU" smtClean="0">
                <a:cs typeface="Times New Roman" pitchFamily="18" charset="0"/>
              </a:rPr>
              <a:t>3. Древние люди (неандерталец).</a:t>
            </a:r>
          </a:p>
          <a:p>
            <a:pPr marL="0" indent="0" eaLnBrk="1" hangingPunct="1">
              <a:buFontTx/>
              <a:buNone/>
            </a:pPr>
            <a:r>
              <a:rPr lang="ru-RU" smtClean="0">
                <a:cs typeface="Times New Roman" pitchFamily="18" charset="0"/>
              </a:rPr>
              <a:t>4. Ископаемые современные люди (кроманьонец ).</a:t>
            </a:r>
          </a:p>
          <a:p>
            <a:pPr marL="0" indent="0" eaLnBrk="1" hangingPunct="1">
              <a:buFontTx/>
              <a:buNone/>
            </a:pPr>
            <a:endParaRPr lang="en-US" smtClean="0">
              <a:cs typeface="Times New Roman" pitchFamily="18" charset="0"/>
            </a:endParaRPr>
          </a:p>
        </p:txBody>
      </p:sp>
      <p:sp>
        <p:nvSpPr>
          <p:cNvPr id="44037" name="Text Box 5"/>
          <p:cNvSpPr txBox="1">
            <a:spLocks noChangeArrowheads="1"/>
          </p:cNvSpPr>
          <p:nvPr/>
        </p:nvSpPr>
        <p:spPr bwMode="auto">
          <a:xfrm>
            <a:off x="3857625" y="6156325"/>
            <a:ext cx="22891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>
                <a:sym typeface="Wingdings" pitchFamily="2" charset="2"/>
              </a:rPr>
              <a:t>  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6334780"/>
            <a:ext cx="40004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FFC000"/>
                </a:solidFill>
              </a:rPr>
              <a:t>Лошкарева В.И., учитель биологии </a:t>
            </a:r>
          </a:p>
          <a:p>
            <a:r>
              <a:rPr lang="ru-RU" sz="1400" dirty="0" smtClean="0">
                <a:solidFill>
                  <a:srgbClr val="FFC000"/>
                </a:solidFill>
              </a:rPr>
              <a:t>МОУ «Школа №44» г.Полысаево</a:t>
            </a:r>
            <a:endParaRPr lang="ru-RU" sz="14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31913" y="2276475"/>
            <a:ext cx="7485062" cy="1152525"/>
          </a:xfrm>
        </p:spPr>
        <p:txBody>
          <a:bodyPr/>
          <a:lstStyle/>
          <a:p>
            <a:pPr marL="0" indent="0" eaLnBrk="1" hangingPunct="1">
              <a:buFont typeface="Monotype Sorts"/>
              <a:buNone/>
            </a:pPr>
            <a:r>
              <a:rPr lang="ru-RU" sz="5400" b="1" smtClean="0">
                <a:solidFill>
                  <a:srgbClr val="2C1D0E"/>
                </a:solidFill>
              </a:rPr>
              <a:t>Как возник этот вид</a:t>
            </a:r>
            <a:r>
              <a:rPr lang="ru-RU" sz="5400" b="1" i="1" smtClean="0">
                <a:solidFill>
                  <a:srgbClr val="2C1D0E"/>
                </a:solidFill>
              </a:rPr>
              <a:t>?</a:t>
            </a:r>
            <a:r>
              <a:rPr lang="ru-RU" sz="5400" b="1" smtClean="0">
                <a:solidFill>
                  <a:srgbClr val="2C1D0E"/>
                </a:solidFill>
              </a:rPr>
              <a:t> </a:t>
            </a:r>
            <a:endParaRPr lang="ru-RU" sz="5400" b="1" i="1" smtClean="0">
              <a:solidFill>
                <a:srgbClr val="2C1D0E"/>
              </a:solidFill>
            </a:endParaRPr>
          </a:p>
        </p:txBody>
      </p:sp>
      <p:pic>
        <p:nvPicPr>
          <p:cNvPr id="5123" name="Picture 4" descr="fgh"/>
          <p:cNvPicPr>
            <a:picLocks noChangeAspect="1" noChangeArrowheads="1" noCrop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2988" y="333375"/>
            <a:ext cx="1223962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5" descr="132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1500" y="3213100"/>
            <a:ext cx="3168650" cy="275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814763" y="6088063"/>
            <a:ext cx="5329237" cy="7699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4400" i="1" kern="0" dirty="0">
                <a:solidFill>
                  <a:srgbClr val="2C1D0E"/>
                </a:solidFill>
                <a:latin typeface="Times New Roman" pitchFamily="18" charset="0"/>
                <a:cs typeface="Times New Roman" pitchFamily="18" charset="0"/>
              </a:rPr>
              <a:t>Человек разумный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95513" y="765175"/>
            <a:ext cx="3960812" cy="7683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4400" i="1" kern="0" dirty="0">
                <a:solidFill>
                  <a:srgbClr val="2C1D0E"/>
                </a:solidFill>
                <a:latin typeface="Times New Roman" pitchFamily="18" charset="0"/>
                <a:cs typeface="Times New Roman" pitchFamily="18" charset="0"/>
              </a:rPr>
              <a:t>Homo sapiens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6211669"/>
            <a:ext cx="40004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FFC000"/>
                </a:solidFill>
              </a:rPr>
              <a:t>Лошкарева В.И., учитель биологии </a:t>
            </a:r>
          </a:p>
          <a:p>
            <a:r>
              <a:rPr lang="ru-RU" sz="1400" dirty="0" smtClean="0">
                <a:solidFill>
                  <a:srgbClr val="FFC000"/>
                </a:solidFill>
              </a:rPr>
              <a:t>МОУ «Школа №44» г.Полысаево</a:t>
            </a:r>
            <a:endParaRPr lang="ru-RU" sz="14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autoRev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autoRev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autoRev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0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autoRev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500" autoRev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500" autoRev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4"/>
          <p:cNvSpPr>
            <a:spLocks noGrp="1"/>
          </p:cNvSpPr>
          <p:nvPr>
            <p:ph type="title"/>
          </p:nvPr>
        </p:nvSpPr>
        <p:spPr>
          <a:xfrm>
            <a:off x="1285875" y="274638"/>
            <a:ext cx="7400925" cy="1143000"/>
          </a:xfrm>
        </p:spPr>
        <p:txBody>
          <a:bodyPr/>
          <a:lstStyle/>
          <a:p>
            <a:r>
              <a:rPr lang="ru-RU" sz="3600" smtClean="0"/>
              <a:t>Легенды и сказания о происхождении человека</a:t>
            </a:r>
          </a:p>
        </p:txBody>
      </p:sp>
      <p:pic>
        <p:nvPicPr>
          <p:cNvPr id="6147" name="Picture 2" descr="H:\Эволюция человека\hnum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</a:blip>
          <a:srcRect b="2028"/>
          <a:stretch>
            <a:fillRect/>
          </a:stretch>
        </p:blipFill>
        <p:spPr bwMode="auto">
          <a:xfrm>
            <a:off x="357188" y="428625"/>
            <a:ext cx="4143375" cy="645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5" descr="H:\Эволюция человека\imag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48" y="1113452"/>
            <a:ext cx="3857652" cy="5744548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0" y="6211669"/>
            <a:ext cx="40004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FFC000"/>
                </a:solidFill>
              </a:rPr>
              <a:t>Лошкарева В.И., учитель биологии </a:t>
            </a:r>
          </a:p>
          <a:p>
            <a:r>
              <a:rPr lang="ru-RU" sz="1400" dirty="0" smtClean="0">
                <a:solidFill>
                  <a:srgbClr val="FFC000"/>
                </a:solidFill>
              </a:rPr>
              <a:t>МОУ «Школа №44» г.Полысаево</a:t>
            </a:r>
            <a:endParaRPr lang="ru-RU" sz="1400" dirty="0">
              <a:solidFill>
                <a:srgbClr val="FFC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28860" y="1643050"/>
            <a:ext cx="11679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Бог </a:t>
            </a:r>
            <a:r>
              <a:rPr lang="ru-RU" dirty="0" err="1" smtClean="0"/>
              <a:t>Хнум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857752" y="1643050"/>
            <a:ext cx="17261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Богиня Афина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450" y="457200"/>
            <a:ext cx="7575550" cy="1143000"/>
          </a:xfrm>
        </p:spPr>
        <p:txBody>
          <a:bodyPr/>
          <a:lstStyle/>
          <a:p>
            <a:pPr eaLnBrk="1" hangingPunct="1"/>
            <a:r>
              <a:rPr lang="ru-RU" sz="6000" b="1" i="1" dirty="0" smtClean="0">
                <a:solidFill>
                  <a:srgbClr val="2C1D0E"/>
                </a:solidFill>
                <a:latin typeface="Georgia" pitchFamily="18" charset="0"/>
              </a:rPr>
              <a:t>Антропогенез -</a:t>
            </a:r>
          </a:p>
        </p:txBody>
      </p:sp>
      <p:sp>
        <p:nvSpPr>
          <p:cNvPr id="3075" name="Text Box 4"/>
          <p:cNvSpPr txBox="1">
            <a:spLocks noChangeArrowheads="1"/>
          </p:cNvSpPr>
          <p:nvPr/>
        </p:nvSpPr>
        <p:spPr bwMode="auto">
          <a:xfrm>
            <a:off x="500063" y="1484313"/>
            <a:ext cx="8248650" cy="247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5738" indent="-185738" algn="ctr">
              <a:lnSpc>
                <a:spcPct val="90000"/>
              </a:lnSpc>
            </a:pPr>
            <a:r>
              <a:rPr lang="en-US" sz="2000" i="1">
                <a:solidFill>
                  <a:srgbClr val="2C1D0E"/>
                </a:solidFill>
              </a:rPr>
              <a:t>(“anthropos” </a:t>
            </a:r>
            <a:r>
              <a:rPr lang="ru-RU" sz="2000" i="1">
                <a:solidFill>
                  <a:srgbClr val="2C1D0E"/>
                </a:solidFill>
              </a:rPr>
              <a:t>- человек и </a:t>
            </a:r>
            <a:r>
              <a:rPr lang="en-US" sz="2000" i="1">
                <a:solidFill>
                  <a:srgbClr val="2C1D0E"/>
                </a:solidFill>
              </a:rPr>
              <a:t>“genesis”</a:t>
            </a:r>
            <a:r>
              <a:rPr lang="ru-RU" sz="2000" i="1">
                <a:solidFill>
                  <a:srgbClr val="2C1D0E"/>
                </a:solidFill>
              </a:rPr>
              <a:t> – происхождение, возникновение</a:t>
            </a:r>
            <a:r>
              <a:rPr lang="en-US" sz="2000" i="1">
                <a:solidFill>
                  <a:srgbClr val="2C1D0E"/>
                </a:solidFill>
              </a:rPr>
              <a:t>)</a:t>
            </a:r>
            <a:r>
              <a:rPr lang="ru-RU" sz="2000" i="1">
                <a:solidFill>
                  <a:srgbClr val="2C1D0E"/>
                </a:solidFill>
              </a:rPr>
              <a:t> </a:t>
            </a:r>
            <a:r>
              <a:rPr lang="ru-RU" sz="3800">
                <a:solidFill>
                  <a:srgbClr val="2C1D0E"/>
                </a:solidFill>
              </a:rPr>
              <a:t>процесс эволюционного происхождения и развития вида </a:t>
            </a:r>
            <a:r>
              <a:rPr lang="ru-RU" sz="3800" i="1">
                <a:solidFill>
                  <a:srgbClr val="2C1D0E"/>
                </a:solidFill>
              </a:rPr>
              <a:t>в процессе формирования общества</a:t>
            </a:r>
            <a:r>
              <a:rPr lang="ru-RU" sz="3800">
                <a:solidFill>
                  <a:srgbClr val="2C1D0E"/>
                </a:solidFill>
              </a:rPr>
              <a:t>.</a:t>
            </a:r>
          </a:p>
        </p:txBody>
      </p:sp>
      <p:pic>
        <p:nvPicPr>
          <p:cNvPr id="34823" name="Picture 7" descr="pics0001b"/>
          <p:cNvPicPr>
            <a:picLocks noChangeAspect="1" noChangeArrowheads="1"/>
          </p:cNvPicPr>
          <p:nvPr/>
        </p:nvPicPr>
        <p:blipFill>
          <a:blip r:embed="rId2"/>
          <a:srcRect t="2147" b="11157"/>
          <a:stretch>
            <a:fillRect/>
          </a:stretch>
        </p:blipFill>
        <p:spPr bwMode="auto">
          <a:xfrm flipH="1">
            <a:off x="6143636" y="3544888"/>
            <a:ext cx="2451100" cy="3313112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6211669"/>
            <a:ext cx="40004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FFC000"/>
                </a:solidFill>
              </a:rPr>
              <a:t>Лошкарева В.И., учитель биологии </a:t>
            </a:r>
          </a:p>
          <a:p>
            <a:r>
              <a:rPr lang="ru-RU" sz="1400" dirty="0" smtClean="0">
                <a:solidFill>
                  <a:srgbClr val="FFC000"/>
                </a:solidFill>
              </a:rPr>
              <a:t>МОУ «Школа №44» г.Полысаево</a:t>
            </a:r>
            <a:endParaRPr lang="ru-RU" sz="14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2"/>
          <p:cNvSpPr txBox="1">
            <a:spLocks noChangeArrowheads="1"/>
          </p:cNvSpPr>
          <p:nvPr/>
        </p:nvSpPr>
        <p:spPr bwMode="auto">
          <a:xfrm>
            <a:off x="0" y="0"/>
            <a:ext cx="26241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Карл Линней</a:t>
            </a:r>
          </a:p>
          <a:p>
            <a:endParaRPr lang="ru-RU" sz="4000" dirty="0"/>
          </a:p>
        </p:txBody>
      </p:sp>
      <p:sp>
        <p:nvSpPr>
          <p:cNvPr id="7171" name="TextBox 3"/>
          <p:cNvSpPr txBox="1">
            <a:spLocks noChangeArrowheads="1"/>
          </p:cNvSpPr>
          <p:nvPr/>
        </p:nvSpPr>
        <p:spPr bwMode="auto">
          <a:xfrm>
            <a:off x="214282" y="3214686"/>
            <a:ext cx="310694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bg2">
                    <a:lumMod val="20000"/>
                    <a:lumOff val="80000"/>
                  </a:schemeClr>
                </a:solidFill>
              </a:rPr>
              <a:t>Эрнст Геккель</a:t>
            </a:r>
          </a:p>
        </p:txBody>
      </p:sp>
      <p:sp>
        <p:nvSpPr>
          <p:cNvPr id="7172" name="TextBox 4"/>
          <p:cNvSpPr txBox="1">
            <a:spLocks noChangeArrowheads="1"/>
          </p:cNvSpPr>
          <p:nvPr/>
        </p:nvSpPr>
        <p:spPr bwMode="auto">
          <a:xfrm>
            <a:off x="3786182" y="2428868"/>
            <a:ext cx="2643206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000" dirty="0"/>
              <a:t>Томас Гексли</a:t>
            </a:r>
            <a:endParaRPr lang="ru-RU" sz="3000" b="1" dirty="0"/>
          </a:p>
        </p:txBody>
      </p:sp>
      <p:sp>
        <p:nvSpPr>
          <p:cNvPr id="7173" name="TextBox 5"/>
          <p:cNvSpPr txBox="1">
            <a:spLocks noChangeArrowheads="1"/>
          </p:cNvSpPr>
          <p:nvPr/>
        </p:nvSpPr>
        <p:spPr bwMode="auto">
          <a:xfrm>
            <a:off x="3428992" y="3214686"/>
            <a:ext cx="299299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bg2">
                    <a:lumMod val="20000"/>
                    <a:lumOff val="80000"/>
                  </a:schemeClr>
                </a:solidFill>
              </a:rPr>
              <a:t>Эмиль </a:t>
            </a:r>
            <a:r>
              <a:rPr lang="ru-RU" sz="3200" b="1" dirty="0" err="1">
                <a:solidFill>
                  <a:schemeClr val="bg2">
                    <a:lumMod val="20000"/>
                    <a:lumOff val="80000"/>
                  </a:schemeClr>
                </a:solidFill>
              </a:rPr>
              <a:t>Дюбуа</a:t>
            </a:r>
            <a:endParaRPr lang="ru-RU" sz="3200" b="1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174" name="Picture 2" descr="H:\Эволюция человека\1268890327_1159703716_tonnel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571480"/>
            <a:ext cx="1857375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3" descr="H:\Эволюция человека\22375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34" y="3786190"/>
            <a:ext cx="2143125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4" descr="H:\Эволюция человека\268760778.jpg"/>
          <p:cNvPicPr>
            <a:picLocks noChangeAspect="1" noChangeArrowheads="1"/>
          </p:cNvPicPr>
          <p:nvPr/>
        </p:nvPicPr>
        <p:blipFill>
          <a:blip r:embed="rId4"/>
          <a:srcRect b="4130"/>
          <a:stretch>
            <a:fillRect/>
          </a:stretch>
        </p:blipFill>
        <p:spPr bwMode="auto">
          <a:xfrm>
            <a:off x="2143108" y="857232"/>
            <a:ext cx="1643074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7" name="Picture 5" descr="H:\Эволюция человека\208962355 (1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28992" y="3786190"/>
            <a:ext cx="1585924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8" name="Прямоугольник 9"/>
          <p:cNvSpPr>
            <a:spLocks noChangeArrowheads="1"/>
          </p:cNvSpPr>
          <p:nvPr/>
        </p:nvSpPr>
        <p:spPr bwMode="auto">
          <a:xfrm>
            <a:off x="5643562" y="6072206"/>
            <a:ext cx="35004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dirty="0"/>
              <a:t>Фридрих Энгельс</a:t>
            </a:r>
          </a:p>
        </p:txBody>
      </p:sp>
      <p:pic>
        <p:nvPicPr>
          <p:cNvPr id="7179" name="Picture 10" descr="H:\Эволюция человека\engels-fridrih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EF2"/>
              </a:clrFrom>
              <a:clrTo>
                <a:srgbClr val="FFFEF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357950" y="3500438"/>
            <a:ext cx="2214563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0" y="6334780"/>
            <a:ext cx="40004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FFC000"/>
                </a:solidFill>
              </a:rPr>
              <a:t>Лошкарева В.И., учитель биологии </a:t>
            </a:r>
          </a:p>
          <a:p>
            <a:r>
              <a:rPr lang="ru-RU" sz="1400" dirty="0" smtClean="0">
                <a:solidFill>
                  <a:srgbClr val="FFC000"/>
                </a:solidFill>
              </a:rPr>
              <a:t>МОУ «Школа №44» г.Полысаево</a:t>
            </a:r>
            <a:endParaRPr lang="ru-RU" sz="1400" dirty="0">
              <a:solidFill>
                <a:srgbClr val="FFC000"/>
              </a:solidFill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3500430" y="428604"/>
            <a:ext cx="5643570" cy="228601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none" strike="noStrike" kern="0" cap="none" spc="0" normalizeH="0" baseline="0" noProof="0" dirty="0" smtClean="0">
                <a:ln>
                  <a:noFill/>
                </a:ln>
                <a:solidFill>
                  <a:srgbClr val="2C1D0E"/>
                </a:solidFill>
                <a:effectLst/>
                <a:uLnTx/>
                <a:uFillTx/>
                <a:latin typeface="Georgia" pitchFamily="18" charset="0"/>
                <a:ea typeface="+mj-ea"/>
                <a:cs typeface="+mj-cs"/>
              </a:rPr>
              <a:t>Взгляды ученых на происхождение человека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0" y="4357688"/>
            <a:ext cx="2357438" cy="642937"/>
          </a:xfrm>
          <a:prstGeom prst="rect">
            <a:avLst/>
          </a:prstGeom>
          <a:noFill/>
          <a:ln w="9525">
            <a:solidFill>
              <a:srgbClr val="2C1D0E"/>
            </a:solidFill>
            <a:miter lim="800000"/>
            <a:headEnd/>
            <a:tailEnd/>
          </a:ln>
        </p:spPr>
      </p:pic>
      <p:pic>
        <p:nvPicPr>
          <p:cNvPr id="819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50" y="5786438"/>
            <a:ext cx="2643188" cy="642937"/>
          </a:xfrm>
          <a:prstGeom prst="rect">
            <a:avLst/>
          </a:prstGeom>
          <a:noFill/>
          <a:ln w="9525">
            <a:solidFill>
              <a:srgbClr val="2C1D0E"/>
            </a:solidFill>
            <a:miter lim="800000"/>
            <a:headEnd/>
            <a:tailEnd/>
          </a:ln>
        </p:spPr>
      </p:pic>
      <p:pic>
        <p:nvPicPr>
          <p:cNvPr id="819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3786188"/>
            <a:ext cx="2357437" cy="642937"/>
          </a:xfrm>
          <a:prstGeom prst="rect">
            <a:avLst/>
          </a:prstGeom>
          <a:noFill/>
          <a:ln w="9525">
            <a:solidFill>
              <a:srgbClr val="2C1D0E"/>
            </a:solidFill>
            <a:miter lim="800000"/>
            <a:headEnd/>
            <a:tailEnd/>
          </a:ln>
        </p:spPr>
      </p:pic>
      <p:pic>
        <p:nvPicPr>
          <p:cNvPr id="8197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00500" y="2714625"/>
            <a:ext cx="2357438" cy="642938"/>
          </a:xfrm>
          <a:prstGeom prst="rect">
            <a:avLst/>
          </a:prstGeom>
          <a:noFill/>
          <a:ln w="9525">
            <a:solidFill>
              <a:srgbClr val="2C1D0E"/>
            </a:solidFill>
            <a:miter lim="800000"/>
            <a:headEnd/>
            <a:tailEnd/>
          </a:ln>
        </p:spPr>
      </p:pic>
      <p:pic>
        <p:nvPicPr>
          <p:cNvPr id="8198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86125" y="6000750"/>
            <a:ext cx="2357438" cy="642938"/>
          </a:xfrm>
          <a:prstGeom prst="rect">
            <a:avLst/>
          </a:prstGeom>
          <a:noFill/>
          <a:ln w="9525">
            <a:solidFill>
              <a:srgbClr val="2C1D0E"/>
            </a:solidFill>
            <a:miter lim="800000"/>
            <a:headEnd/>
            <a:tailEnd/>
          </a:ln>
        </p:spPr>
      </p:pic>
      <p:pic>
        <p:nvPicPr>
          <p:cNvPr id="8199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1500" y="5643563"/>
            <a:ext cx="2357438" cy="642937"/>
          </a:xfrm>
          <a:prstGeom prst="rect">
            <a:avLst/>
          </a:prstGeom>
          <a:noFill/>
          <a:ln w="9525">
            <a:solidFill>
              <a:srgbClr val="2C1D0E"/>
            </a:solidFill>
            <a:miter lim="800000"/>
            <a:headEnd/>
            <a:tailEnd/>
          </a:ln>
        </p:spPr>
      </p:pic>
      <p:pic>
        <p:nvPicPr>
          <p:cNvPr id="8200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072188" y="2071688"/>
            <a:ext cx="1285875" cy="642937"/>
          </a:xfrm>
          <a:prstGeom prst="rect">
            <a:avLst/>
          </a:prstGeom>
          <a:noFill/>
          <a:ln w="9525">
            <a:solidFill>
              <a:srgbClr val="2C1D0E"/>
            </a:solidFill>
            <a:miter lim="800000"/>
            <a:headEnd/>
            <a:tailEnd/>
          </a:ln>
        </p:spPr>
      </p:pic>
      <p:pic>
        <p:nvPicPr>
          <p:cNvPr id="8201" name="Picture 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357938" y="2928938"/>
            <a:ext cx="2357437" cy="642937"/>
          </a:xfrm>
          <a:prstGeom prst="rect">
            <a:avLst/>
          </a:prstGeom>
          <a:noFill/>
          <a:ln w="9525">
            <a:solidFill>
              <a:srgbClr val="2C1D0E"/>
            </a:solidFill>
            <a:miter lim="800000"/>
            <a:headEnd/>
            <a:tailEnd/>
          </a:ln>
        </p:spPr>
      </p:pic>
      <p:pic>
        <p:nvPicPr>
          <p:cNvPr id="8202" name="Picture 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57250" y="2071688"/>
            <a:ext cx="2643188" cy="642937"/>
          </a:xfrm>
          <a:prstGeom prst="rect">
            <a:avLst/>
          </a:prstGeom>
          <a:noFill/>
          <a:ln w="9525">
            <a:solidFill>
              <a:srgbClr val="2C1D0E"/>
            </a:solidFill>
            <a:miter lim="800000"/>
            <a:headEnd/>
            <a:tailEnd/>
          </a:ln>
        </p:spPr>
      </p:pic>
      <p:pic>
        <p:nvPicPr>
          <p:cNvPr id="8203" name="Picture 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57188" y="2857500"/>
            <a:ext cx="3500437" cy="642938"/>
          </a:xfrm>
          <a:prstGeom prst="rect">
            <a:avLst/>
          </a:prstGeom>
          <a:noFill/>
          <a:ln w="9525">
            <a:solidFill>
              <a:srgbClr val="2C1D0E"/>
            </a:solidFill>
            <a:miter lim="800000"/>
            <a:headEnd/>
            <a:tailEnd/>
          </a:ln>
        </p:spPr>
      </p:pic>
      <p:pic>
        <p:nvPicPr>
          <p:cNvPr id="8204" name="Picture 2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072188" y="4572000"/>
            <a:ext cx="2286000" cy="642938"/>
          </a:xfrm>
          <a:prstGeom prst="rect">
            <a:avLst/>
          </a:prstGeom>
          <a:noFill/>
          <a:ln w="9525">
            <a:solidFill>
              <a:srgbClr val="2C1D0E"/>
            </a:solidFill>
            <a:miter lim="800000"/>
            <a:headEnd/>
            <a:tailEnd/>
          </a:ln>
        </p:spPr>
      </p:pic>
      <p:pic>
        <p:nvPicPr>
          <p:cNvPr id="8205" name="Picture 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00063" y="4929188"/>
            <a:ext cx="2500312" cy="642937"/>
          </a:xfrm>
          <a:prstGeom prst="rect">
            <a:avLst/>
          </a:prstGeom>
          <a:noFill/>
          <a:ln w="9525">
            <a:solidFill>
              <a:srgbClr val="2C1D0E"/>
            </a:solidFill>
            <a:miter lim="800000"/>
            <a:headEnd/>
            <a:tailEnd/>
          </a:ln>
        </p:spPr>
      </p:pic>
      <p:pic>
        <p:nvPicPr>
          <p:cNvPr id="8206" name="Picture 2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3357563" y="5072063"/>
            <a:ext cx="2252662" cy="642937"/>
          </a:xfrm>
          <a:prstGeom prst="rect">
            <a:avLst/>
          </a:prstGeom>
          <a:noFill/>
          <a:ln w="9525">
            <a:solidFill>
              <a:srgbClr val="2C1D0E"/>
            </a:solidFill>
            <a:miter lim="800000"/>
            <a:headEnd/>
            <a:tailEnd/>
          </a:ln>
        </p:spPr>
      </p:pic>
      <p:pic>
        <p:nvPicPr>
          <p:cNvPr id="8207" name="Picture 2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4572000" y="3643313"/>
            <a:ext cx="3752850" cy="642937"/>
          </a:xfrm>
          <a:prstGeom prst="rect">
            <a:avLst/>
          </a:prstGeom>
          <a:noFill/>
          <a:ln w="9525">
            <a:solidFill>
              <a:srgbClr val="2C1D0E"/>
            </a:solidFill>
            <a:miter lim="800000"/>
            <a:headEnd/>
            <a:tailEnd/>
          </a:ln>
        </p:spPr>
      </p:pic>
      <p:sp>
        <p:nvSpPr>
          <p:cNvPr id="8208" name="Заголовок 17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143000"/>
          </a:xfrm>
        </p:spPr>
        <p:txBody>
          <a:bodyPr/>
          <a:lstStyle/>
          <a:p>
            <a:pPr eaLnBrk="1" hangingPunct="1"/>
            <a:r>
              <a:rPr lang="ru-RU" sz="4200" b="1" i="1" smtClean="0">
                <a:latin typeface="Georgia" pitchFamily="18" charset="0"/>
              </a:rPr>
              <a:t>Систематическое положение человека</a:t>
            </a:r>
            <a:endParaRPr lang="ru-RU" sz="4200" smtClean="0"/>
          </a:p>
        </p:txBody>
      </p:sp>
      <p:sp>
        <p:nvSpPr>
          <p:cNvPr id="17" name="Прямоугольник 16"/>
          <p:cNvSpPr/>
          <p:nvPr/>
        </p:nvSpPr>
        <p:spPr>
          <a:xfrm>
            <a:off x="0" y="6334780"/>
            <a:ext cx="40004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FFC000"/>
                </a:solidFill>
              </a:rPr>
              <a:t>Лошкарева В.И., учитель биологии </a:t>
            </a:r>
          </a:p>
          <a:p>
            <a:r>
              <a:rPr lang="ru-RU" sz="1400" dirty="0" smtClean="0">
                <a:solidFill>
                  <a:srgbClr val="FFC000"/>
                </a:solidFill>
              </a:rPr>
              <a:t>МОУ «Школа №44» г.Полысаево</a:t>
            </a:r>
            <a:endParaRPr lang="ru-RU" sz="14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8888" y="1916113"/>
            <a:ext cx="7485062" cy="2951162"/>
          </a:xfrm>
        </p:spPr>
        <p:txBody>
          <a:bodyPr/>
          <a:lstStyle/>
          <a:p>
            <a:pPr marL="0" indent="0" eaLnBrk="1" hangingPunct="1">
              <a:buFont typeface="Monotype Sorts"/>
              <a:buNone/>
            </a:pPr>
            <a:r>
              <a:rPr lang="ru-RU" sz="5400" b="1" smtClean="0">
                <a:solidFill>
                  <a:srgbClr val="2C1D0E"/>
                </a:solidFill>
              </a:rPr>
              <a:t>Какие существуют доказательства эволюции?</a:t>
            </a:r>
          </a:p>
        </p:txBody>
      </p:sp>
      <p:pic>
        <p:nvPicPr>
          <p:cNvPr id="9219" name="Picture 4" descr="fgh"/>
          <p:cNvPicPr>
            <a:picLocks noChangeAspect="1" noChangeArrowheads="1" noCrop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2988" y="333375"/>
            <a:ext cx="1223962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5" descr="132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80063" y="4033838"/>
            <a:ext cx="3168650" cy="275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6334780"/>
            <a:ext cx="40004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FFC000"/>
                </a:solidFill>
              </a:rPr>
              <a:t>Лошкарева В.И., учитель биологии </a:t>
            </a:r>
          </a:p>
          <a:p>
            <a:r>
              <a:rPr lang="ru-RU" sz="1400" dirty="0" smtClean="0">
                <a:solidFill>
                  <a:srgbClr val="FFC000"/>
                </a:solidFill>
              </a:rPr>
              <a:t>МОУ «Школа №44» г.Полысаево</a:t>
            </a:r>
            <a:endParaRPr lang="ru-RU" sz="14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/>
          <p:cNvSpPr>
            <a:spLocks noChangeArrowheads="1"/>
          </p:cNvSpPr>
          <p:nvPr/>
        </p:nvSpPr>
        <p:spPr bwMode="auto">
          <a:xfrm>
            <a:off x="1763713" y="549275"/>
            <a:ext cx="6192837" cy="1366838"/>
          </a:xfrm>
          <a:prstGeom prst="roundRect">
            <a:avLst>
              <a:gd name="adj" fmla="val 50000"/>
            </a:avLst>
          </a:prstGeom>
          <a:solidFill>
            <a:schemeClr val="accent1">
              <a:alpha val="89803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/>
              <a:t>Доказательства</a:t>
            </a:r>
          </a:p>
          <a:p>
            <a:pPr algn="ctr"/>
            <a:r>
              <a:rPr lang="ru-RU" sz="3600" b="1"/>
              <a:t>антропогенеза</a:t>
            </a:r>
          </a:p>
        </p:txBody>
      </p:sp>
      <p:sp>
        <p:nvSpPr>
          <p:cNvPr id="11267" name="AutoShape 3"/>
          <p:cNvSpPr>
            <a:spLocks noChangeArrowheads="1"/>
          </p:cNvSpPr>
          <p:nvPr/>
        </p:nvSpPr>
        <p:spPr bwMode="auto">
          <a:xfrm>
            <a:off x="3132138" y="5013325"/>
            <a:ext cx="3457575" cy="1295400"/>
          </a:xfrm>
          <a:prstGeom prst="roundRect">
            <a:avLst>
              <a:gd name="adj" fmla="val 16667"/>
            </a:avLst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i="1">
                <a:latin typeface="Georgia" pitchFamily="18" charset="0"/>
              </a:rPr>
              <a:t>Палеонто-</a:t>
            </a:r>
          </a:p>
          <a:p>
            <a:pPr algn="ctr"/>
            <a:r>
              <a:rPr lang="ru-RU" sz="3200" b="1" i="1">
                <a:latin typeface="Georgia" pitchFamily="18" charset="0"/>
              </a:rPr>
              <a:t>логические</a:t>
            </a:r>
          </a:p>
        </p:txBody>
      </p:sp>
      <p:sp>
        <p:nvSpPr>
          <p:cNvPr id="11268" name="AutoShape 4"/>
          <p:cNvSpPr>
            <a:spLocks noChangeArrowheads="1"/>
          </p:cNvSpPr>
          <p:nvPr/>
        </p:nvSpPr>
        <p:spPr bwMode="auto">
          <a:xfrm>
            <a:off x="250825" y="3068638"/>
            <a:ext cx="4319588" cy="1439862"/>
          </a:xfrm>
          <a:prstGeom prst="roundRect">
            <a:avLst>
              <a:gd name="adj" fmla="val 16667"/>
            </a:avLst>
          </a:prstGeom>
          <a:solidFill>
            <a:srgbClr val="BBE0E3">
              <a:alpha val="49803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i="1">
                <a:latin typeface="Georgia" pitchFamily="18" charset="0"/>
              </a:rPr>
              <a:t>Сравнительно-</a:t>
            </a:r>
          </a:p>
          <a:p>
            <a:pPr algn="ctr"/>
            <a:r>
              <a:rPr lang="ru-RU" sz="3200" b="1" i="1">
                <a:latin typeface="Georgia" pitchFamily="18" charset="0"/>
              </a:rPr>
              <a:t>анатомические</a:t>
            </a:r>
          </a:p>
        </p:txBody>
      </p:sp>
      <p:sp>
        <p:nvSpPr>
          <p:cNvPr id="11269" name="AutoShape 5"/>
          <p:cNvSpPr>
            <a:spLocks noChangeArrowheads="1"/>
          </p:cNvSpPr>
          <p:nvPr/>
        </p:nvSpPr>
        <p:spPr bwMode="auto">
          <a:xfrm>
            <a:off x="5219700" y="3068638"/>
            <a:ext cx="3529013" cy="1439862"/>
          </a:xfrm>
          <a:prstGeom prst="roundRect">
            <a:avLst>
              <a:gd name="adj" fmla="val 16667"/>
            </a:avLst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i="1">
                <a:latin typeface="Georgia" pitchFamily="18" charset="0"/>
              </a:rPr>
              <a:t>Эмбрио-</a:t>
            </a:r>
          </a:p>
          <a:p>
            <a:pPr algn="ctr"/>
            <a:r>
              <a:rPr lang="ru-RU" sz="3200" b="1" i="1">
                <a:latin typeface="Georgia" pitchFamily="18" charset="0"/>
              </a:rPr>
              <a:t>логические</a:t>
            </a:r>
          </a:p>
        </p:txBody>
      </p:sp>
      <p:sp>
        <p:nvSpPr>
          <p:cNvPr id="11270" name="Line 6"/>
          <p:cNvSpPr>
            <a:spLocks noChangeShapeType="1"/>
          </p:cNvSpPr>
          <p:nvPr/>
        </p:nvSpPr>
        <p:spPr bwMode="auto">
          <a:xfrm>
            <a:off x="4859338" y="1916113"/>
            <a:ext cx="0" cy="31686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lg"/>
          </a:ln>
        </p:spPr>
        <p:txBody>
          <a:bodyPr/>
          <a:lstStyle/>
          <a:p>
            <a:endParaRPr lang="ru-RU"/>
          </a:p>
        </p:txBody>
      </p:sp>
      <p:sp>
        <p:nvSpPr>
          <p:cNvPr id="11271" name="Line 7"/>
          <p:cNvSpPr>
            <a:spLocks noChangeShapeType="1"/>
          </p:cNvSpPr>
          <p:nvPr/>
        </p:nvSpPr>
        <p:spPr bwMode="auto">
          <a:xfrm flipH="1">
            <a:off x="2700338" y="1916113"/>
            <a:ext cx="935037" cy="11525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lg"/>
          </a:ln>
        </p:spPr>
        <p:txBody>
          <a:bodyPr/>
          <a:lstStyle/>
          <a:p>
            <a:endParaRPr lang="ru-RU"/>
          </a:p>
        </p:txBody>
      </p:sp>
      <p:sp>
        <p:nvSpPr>
          <p:cNvPr id="11272" name="Line 8"/>
          <p:cNvSpPr>
            <a:spLocks noChangeShapeType="1"/>
          </p:cNvSpPr>
          <p:nvPr/>
        </p:nvSpPr>
        <p:spPr bwMode="auto">
          <a:xfrm>
            <a:off x="6156325" y="1916113"/>
            <a:ext cx="936625" cy="11525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lg"/>
          </a:ln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0" y="6334780"/>
            <a:ext cx="40004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FFC000"/>
                </a:solidFill>
              </a:rPr>
              <a:t>Лошкарева В.И., учитель биологии </a:t>
            </a:r>
          </a:p>
          <a:p>
            <a:r>
              <a:rPr lang="ru-RU" sz="1400" dirty="0" smtClean="0">
                <a:solidFill>
                  <a:srgbClr val="FFC000"/>
                </a:solidFill>
              </a:rPr>
              <a:t>МОУ «Школа №44» г.Полысаево</a:t>
            </a:r>
            <a:endParaRPr lang="ru-RU" sz="14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450" y="333375"/>
            <a:ext cx="7613650" cy="1316038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4600" b="1" i="1" smtClean="0">
                <a:solidFill>
                  <a:srgbClr val="2C1D0E"/>
                </a:solidFill>
                <a:latin typeface="Georgia" pitchFamily="18" charset="0"/>
              </a:rPr>
              <a:t>Палеонтологические</a:t>
            </a:r>
            <a:br>
              <a:rPr lang="ru-RU" sz="4600" b="1" i="1" smtClean="0">
                <a:solidFill>
                  <a:srgbClr val="2C1D0E"/>
                </a:solidFill>
                <a:latin typeface="Georgia" pitchFamily="18" charset="0"/>
              </a:rPr>
            </a:br>
            <a:r>
              <a:rPr lang="ru-RU" sz="4600" b="1" i="1" smtClean="0">
                <a:solidFill>
                  <a:srgbClr val="2C1D0E"/>
                </a:solidFill>
                <a:latin typeface="Georgia" pitchFamily="18" charset="0"/>
              </a:rPr>
              <a:t>доказательства</a:t>
            </a:r>
          </a:p>
        </p:txBody>
      </p:sp>
      <p:pic>
        <p:nvPicPr>
          <p:cNvPr id="49156" name="Picture 4" descr="австралопите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3860800"/>
            <a:ext cx="4032250" cy="261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7" name="Picture 5" descr="австралопитек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43538" y="1773238"/>
            <a:ext cx="3376612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8" name="Picture 6" descr="moustier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692275" y="1773238"/>
            <a:ext cx="292100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6334780"/>
            <a:ext cx="40004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FFC000"/>
                </a:solidFill>
              </a:rPr>
              <a:t>Лошкарева В.И., учитель биологии </a:t>
            </a:r>
          </a:p>
          <a:p>
            <a:r>
              <a:rPr lang="ru-RU" sz="1400" dirty="0" smtClean="0">
                <a:solidFill>
                  <a:srgbClr val="FFC000"/>
                </a:solidFill>
              </a:rPr>
              <a:t>МОУ «Школа №44» г.Полысаево</a:t>
            </a:r>
            <a:endParaRPr lang="ru-RU" sz="14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SC(14)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4D5E2C9D-40B8-4EF1-88BE-D2DBCE4F763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CSC(14)</Template>
  <TotalTime>640</TotalTime>
  <Words>443</Words>
  <Application>Microsoft Office PowerPoint</Application>
  <PresentationFormat>Экран (4:3)</PresentationFormat>
  <Paragraphs>86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CSC(14)</vt:lpstr>
      <vt:lpstr>Антропогенез</vt:lpstr>
      <vt:lpstr>Слайд 2</vt:lpstr>
      <vt:lpstr>Легенды и сказания о происхождении человека</vt:lpstr>
      <vt:lpstr>Антропогенез -</vt:lpstr>
      <vt:lpstr>Слайд 5</vt:lpstr>
      <vt:lpstr>Систематическое положение человека</vt:lpstr>
      <vt:lpstr>Слайд 7</vt:lpstr>
      <vt:lpstr>Слайд 8</vt:lpstr>
      <vt:lpstr>Палеонтологические доказательства</vt:lpstr>
      <vt:lpstr>Сравнительно-анатомические доказательства</vt:lpstr>
      <vt:lpstr>Сравнительно-анатомические доказательства</vt:lpstr>
      <vt:lpstr>Эмбриологические доказательства</vt:lpstr>
      <vt:lpstr>Слайд 13</vt:lpstr>
      <vt:lpstr>Распределите качества:</vt:lpstr>
      <vt:lpstr>К 271 веку скелет человека будет выглядеть так </vt:lpstr>
      <vt:lpstr>Домашнее задание</vt:lpstr>
    </vt:vector>
  </TitlesOfParts>
  <Company>КРИПКиПРО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kafedra</dc:creator>
  <cp:lastModifiedBy>User</cp:lastModifiedBy>
  <cp:revision>49</cp:revision>
  <dcterms:created xsi:type="dcterms:W3CDTF">2010-10-21T09:31:14Z</dcterms:created>
  <dcterms:modified xsi:type="dcterms:W3CDTF">2011-03-27T01:15:40Z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TC030009067</vt:lpwstr>
  </property>
</Properties>
</file>